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0" r:id="rId3"/>
    <p:sldId id="259" r:id="rId4"/>
    <p:sldId id="258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0" r:id="rId114"/>
    <p:sldId id="371" r:id="rId115"/>
    <p:sldId id="372" r:id="rId116"/>
    <p:sldId id="373" r:id="rId117"/>
    <p:sldId id="374" r:id="rId118"/>
    <p:sldId id="375" r:id="rId119"/>
    <p:sldId id="376" r:id="rId120"/>
    <p:sldId id="377" r:id="rId121"/>
    <p:sldId id="378" r:id="rId122"/>
    <p:sldId id="379" r:id="rId123"/>
    <p:sldId id="380" r:id="rId124"/>
    <p:sldId id="381" r:id="rId125"/>
    <p:sldId id="382" r:id="rId126"/>
    <p:sldId id="383" r:id="rId127"/>
    <p:sldId id="384" r:id="rId128"/>
    <p:sldId id="385" r:id="rId129"/>
    <p:sldId id="386" r:id="rId130"/>
    <p:sldId id="387" r:id="rId131"/>
    <p:sldId id="388" r:id="rId132"/>
    <p:sldId id="389" r:id="rId133"/>
    <p:sldId id="390" r:id="rId134"/>
    <p:sldId id="391" r:id="rId135"/>
    <p:sldId id="392" r:id="rId136"/>
    <p:sldId id="393" r:id="rId137"/>
    <p:sldId id="394" r:id="rId138"/>
    <p:sldId id="395" r:id="rId139"/>
    <p:sldId id="396" r:id="rId140"/>
    <p:sldId id="397" r:id="rId141"/>
    <p:sldId id="398" r:id="rId142"/>
    <p:sldId id="399" r:id="rId143"/>
    <p:sldId id="400" r:id="rId144"/>
    <p:sldId id="401" r:id="rId145"/>
    <p:sldId id="402" r:id="rId146"/>
    <p:sldId id="403" r:id="rId147"/>
    <p:sldId id="404" r:id="rId148"/>
    <p:sldId id="405" r:id="rId149"/>
    <p:sldId id="406" r:id="rId150"/>
    <p:sldId id="407" r:id="rId151"/>
    <p:sldId id="408" r:id="rId152"/>
    <p:sldId id="409" r:id="rId153"/>
    <p:sldId id="410" r:id="rId154"/>
    <p:sldId id="411" r:id="rId155"/>
    <p:sldId id="412" r:id="rId156"/>
    <p:sldId id="413" r:id="rId157"/>
    <p:sldId id="414" r:id="rId158"/>
    <p:sldId id="415" r:id="rId159"/>
    <p:sldId id="416" r:id="rId160"/>
    <p:sldId id="417" r:id="rId161"/>
    <p:sldId id="418" r:id="rId162"/>
    <p:sldId id="419" r:id="rId163"/>
    <p:sldId id="420" r:id="rId164"/>
    <p:sldId id="421" r:id="rId165"/>
    <p:sldId id="422" r:id="rId166"/>
    <p:sldId id="423" r:id="rId167"/>
    <p:sldId id="424" r:id="rId168"/>
    <p:sldId id="425" r:id="rId169"/>
    <p:sldId id="426" r:id="rId170"/>
    <p:sldId id="427" r:id="rId171"/>
    <p:sldId id="428" r:id="rId172"/>
    <p:sldId id="429" r:id="rId173"/>
    <p:sldId id="430" r:id="rId174"/>
    <p:sldId id="431" r:id="rId175"/>
    <p:sldId id="432" r:id="rId176"/>
    <p:sldId id="433" r:id="rId177"/>
    <p:sldId id="434" r:id="rId178"/>
    <p:sldId id="435" r:id="rId179"/>
    <p:sldId id="436" r:id="rId180"/>
    <p:sldId id="437" r:id="rId181"/>
    <p:sldId id="438" r:id="rId182"/>
    <p:sldId id="439" r:id="rId183"/>
    <p:sldId id="440" r:id="rId184"/>
    <p:sldId id="441" r:id="rId185"/>
    <p:sldId id="442" r:id="rId18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7309"/>
    <a:srgbClr val="8B25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2022-08-08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225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2022-08-08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871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2022-08-08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618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2022-08-08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370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2022-08-08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918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2022-08-08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472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2022-08-08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683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2022-08-08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797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2022-08-08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41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2022-08-08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339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B333B-9DA6-4250-8F95-1EFB380FC636}" type="datetimeFigureOut">
              <a:rPr lang="ko-KR" altLang="en-US" smtClean="0"/>
              <a:t>2022-08-08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944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B333B-9DA6-4250-8F95-1EFB380FC636}" type="datetimeFigureOut">
              <a:rPr lang="ko-KR" altLang="en-US" smtClean="0"/>
              <a:t>2022-08-08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FAAA7-2FE9-42FD-A185-137B72D6F5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574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jp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jp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jp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jp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3.png"/><Relationship Id="rId7" Type="http://schemas.openxmlformats.org/officeDocument/2006/relationships/image" Target="../media/image1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jp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jp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jp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jp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jp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jp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jp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jp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jp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3" Type="http://schemas.openxmlformats.org/officeDocument/2006/relationships/image" Target="../media/image3.png"/><Relationship Id="rId7" Type="http://schemas.openxmlformats.org/officeDocument/2006/relationships/image" Target="../media/image2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B2904635-757E-46A2-A3AE-A1BC61000D01}"/>
              </a:ext>
            </a:extLst>
          </p:cNvPr>
          <p:cNvSpPr txBox="1">
            <a:spLocks/>
          </p:cNvSpPr>
          <p:nvPr/>
        </p:nvSpPr>
        <p:spPr>
          <a:xfrm>
            <a:off x="0" y="2309968"/>
            <a:ext cx="9144000" cy="146467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 marL="0" algn="ctr" defTabSz="457200" rtl="0" eaLnBrk="1" latinLnBrk="0" hangingPunct="1"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rPr>
              <a:t>모두의 깃</a:t>
            </a:r>
            <a:r>
              <a:rPr kumimoji="0" lang="en-US" altLang="ko-KR" sz="8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rPr>
              <a:t>&amp;</a:t>
            </a:r>
            <a:r>
              <a:rPr kumimoji="0" lang="ko-KR" altLang="en-US" sz="8000" b="1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rPr>
              <a:t>깃허브</a:t>
            </a:r>
            <a:endParaRPr kumimoji="0" lang="ko-KR" altLang="ko-KR" sz="8000" b="1" i="0" u="none" strike="noStrike" kern="1200" cap="none" spc="0" normalizeH="0" baseline="0" noProof="0" dirty="0">
              <a:ln>
                <a:noFill/>
              </a:ln>
              <a:solidFill>
                <a:srgbClr val="464646">
                  <a:lumMod val="50000"/>
                </a:srgbClr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1979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diff: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최근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작업 디렉터리 비교하기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파일에 변경 사항이 생겼음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diff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입력해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최근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비해 무엇이 달라졌는지가 출력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최근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비교했을 때 문자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새롭게 추가됐으니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+D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출력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0FD640-E4C0-D80A-6965-5C3781D3BC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82575"/>
            <a:ext cx="228600" cy="228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4998CE-21B3-9B2C-282B-54FFEAFD2F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23" y="3224300"/>
            <a:ext cx="70866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41717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관리하기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마지막으로 명령어로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관리하는 방법을 알아보자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절에서는 명령어로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나누고 체크아웃하고 병합하고 재배치하는 방법에 대해 알아보자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96162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관리하기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우선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실습할 환경을 만들어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적힌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만들고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first commit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하겠음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4AF47F-1657-181E-6F8E-E7A2D1EB05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7246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46607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8885E06-9232-A3CC-50F6-A04322A71314}"/>
              </a:ext>
            </a:extLst>
          </p:cNvPr>
          <p:cNvGrpSpPr/>
          <p:nvPr/>
        </p:nvGrpSpPr>
        <p:grpSpPr>
          <a:xfrm>
            <a:off x="597117" y="1580035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AA02993A-95A4-0323-B03A-81AD126CDC82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7-22 | a.txt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파일 만들기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105B5929-2E2A-9DC6-F2D9-7D93F4311D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9073B68-2C64-30B6-2462-DE2945C98D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897568"/>
            <a:ext cx="59817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40158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관리하기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A67347-805F-9DEB-B18D-B2584E6940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921384"/>
            <a:ext cx="708660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9447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관리하기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이번에는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만들고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적은 뒤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second commit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하겠음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8E08DF-1F20-DD1F-1650-68EBC7EBD5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7246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5021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8885E06-9232-A3CC-50F6-A04322A71314}"/>
              </a:ext>
            </a:extLst>
          </p:cNvPr>
          <p:cNvGrpSpPr/>
          <p:nvPr/>
        </p:nvGrpSpPr>
        <p:grpSpPr>
          <a:xfrm>
            <a:off x="597117" y="1580035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AA02993A-95A4-0323-B03A-81AD126CDC82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7-23 | b.txt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파일 만들기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105B5929-2E2A-9DC6-F2D9-7D93F4311D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56B637B-6091-E0C1-391E-FE16EE130D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50" y="1855368"/>
            <a:ext cx="600075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86784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관리하기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87295B-396B-0E47-88A8-2F6E197216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51" y="1908234"/>
            <a:ext cx="715327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95240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관리하기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마지막으로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적힌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만들고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third commit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하겠음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FDA822-A55C-DF3C-8BA5-D4FE1EF36C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80851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1163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8885E06-9232-A3CC-50F6-A04322A71314}"/>
              </a:ext>
            </a:extLst>
          </p:cNvPr>
          <p:cNvGrpSpPr/>
          <p:nvPr/>
        </p:nvGrpSpPr>
        <p:grpSpPr>
          <a:xfrm>
            <a:off x="597117" y="1580035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AA02993A-95A4-0323-B03A-81AD126CDC82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7-24 | c.txt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파일 만들기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105B5929-2E2A-9DC6-F2D9-7D93F4311D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ACEFA732-6F38-752F-1321-3CD95CA564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83" y="1880790"/>
            <a:ext cx="600075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38691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관리하기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DD1951-0EDF-2FF6-F0E5-22A099DC6A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81" y="1898709"/>
            <a:ext cx="710565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137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diff --staged: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최근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스테이지 비교하기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스테이지에 추가된 항목과 최근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차이를 보여주는 명령은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diff --cached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diff –staged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명령으로 스테이지와 최근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비교해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45526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관리하기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지금까지 만든 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모두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속해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이를 그림으로 표현하면 다음과 같음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BE50029-DF68-CFD3-DBBB-44A4F98A7180}"/>
              </a:ext>
            </a:extLst>
          </p:cNvPr>
          <p:cNvGrpSpPr/>
          <p:nvPr/>
        </p:nvGrpSpPr>
        <p:grpSpPr>
          <a:xfrm>
            <a:off x="597117" y="2611882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6E0EE056-3DAD-BF59-E831-FA166ED26F1D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7-25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현재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상태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E8F40835-07C2-AF52-59B9-C2EBE0BB62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125F7410-C53E-1EBF-ADC9-6C990973B2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58" y="2937804"/>
            <a:ext cx="800100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2040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관리하기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현재 여러분이 어떤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있는지는 어떻게 알 수 있을까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 그림 속 박스처럼 깃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배시로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알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(master)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라고 적혀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이는 현재 작업 중인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브랜치임을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나타냄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F5FDD7D-12AC-D6C9-693B-0507C55420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80851"/>
            <a:ext cx="228600" cy="2286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46595CEC-1B78-BCEA-D3D8-2ACF98CEE303}"/>
              </a:ext>
            </a:extLst>
          </p:cNvPr>
          <p:cNvGrpSpPr/>
          <p:nvPr/>
        </p:nvGrpSpPr>
        <p:grpSpPr>
          <a:xfrm>
            <a:off x="597117" y="3283002"/>
            <a:ext cx="7776946" cy="278743"/>
            <a:chOff x="597117" y="3035043"/>
            <a:chExt cx="7776946" cy="278743"/>
          </a:xfrm>
        </p:grpSpPr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5A71476A-219E-F30A-7ADB-C0941E8B2576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7-26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현재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확인하기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848B7DE9-8546-9546-3A90-C9EC323506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2D1F2A1A-FA8A-9A64-1874-CC8078AC54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3583502"/>
            <a:ext cx="506730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596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관리하기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branch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명령으로도 알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branch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명령을 입력하면 현재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목록과 함께 현재 여러분이 작업 중인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*로 표시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여러분은 현재 어떤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만들지 않았고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브랜치에서만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작업하고 있으니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branch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명령의 결과는 다음과 같음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09025E-E3DB-79F4-4163-6C5FD4449B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89240"/>
            <a:ext cx="228600" cy="228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EB103C-169A-6DDD-DDA1-49B5202A6A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49" y="3468979"/>
            <a:ext cx="709612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6970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branch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나누기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만들어 보겠음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만드는 명령은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branch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가령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만드는 명령은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branch foo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직접 실습해 보자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17422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branch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나누기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git branch foo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명령을 입력해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만듦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562568-6FB9-EF13-CCE9-D6F39F1373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72462"/>
            <a:ext cx="228600" cy="228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3CF9D9D-B228-C229-B781-C786C458BE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403" y="2245803"/>
            <a:ext cx="714375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8054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branch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나누기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git branch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명령으로 만들어진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확인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4E13BB-C9B5-CA52-EEC0-5E6B1CC05E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126" y="1992036"/>
            <a:ext cx="228600" cy="228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DCDDF15-0B93-400A-03FC-97A620BAAB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36" y="2283379"/>
            <a:ext cx="711517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54340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checkout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체크아웃하기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체크아웃이란 해당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작업 환경을 바꾸는 것을 의미한다고 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특정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체크아웃하는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명령은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checkout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그럼 방금 만든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체크아웃해 보자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508242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checkout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체크아웃하기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체크아웃하는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명령은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checkout foo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이를 입력해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 배시에서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(master)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(foo)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변경됐다면 올바르게 체크아웃한 것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05B949-EA6E-BB75-1952-3165FF9889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64073"/>
            <a:ext cx="228600" cy="228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6873F0-5C41-55F0-8993-97D371A561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90" y="2908402"/>
            <a:ext cx="708660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69520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checkout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체크아웃하기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몇 번 해볼까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저장된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foo_d.txt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만들고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fourth commit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하겠음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5C9E25-A6DE-FD80-42B4-E0BC374F14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80851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73837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77CE63A-BB1D-0486-C5AA-3391718057C2}"/>
              </a:ext>
            </a:extLst>
          </p:cNvPr>
          <p:cNvGrpSpPr/>
          <p:nvPr/>
        </p:nvGrpSpPr>
        <p:grpSpPr>
          <a:xfrm>
            <a:off x="597117" y="1580035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407793C5-C77C-6B8D-938E-56C952E3C0A3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7-27 | foo_d.txt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파일 만들기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BD0451C5-7650-A8D3-AB92-5A84F74850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750B1059-8611-624E-6018-D55E993E74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03" y="1855368"/>
            <a:ext cx="602932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436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diff --staged: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최근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스테이지 비교하기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앞서 생성한 변경 사항을 스테이지에 추가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228CBB-2255-2139-20B2-88AD0D733A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80851"/>
            <a:ext cx="228600" cy="228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356B619-65B7-27D8-A1CB-3FAD529667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60" y="2243007"/>
            <a:ext cx="706755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19494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checkout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체크아웃하기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EDACA0-5B9B-E230-DD35-3762E681E2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12" y="1911859"/>
            <a:ext cx="708660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1480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checkout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체크아웃하기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이번에는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foo_e.txt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만들고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적은 뒤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fifth commit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하겠음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19CCB3-5A0B-1D6D-F18B-8716E7D1E5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80851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72446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77CE63A-BB1D-0486-C5AA-3391718057C2}"/>
              </a:ext>
            </a:extLst>
          </p:cNvPr>
          <p:cNvGrpSpPr/>
          <p:nvPr/>
        </p:nvGrpSpPr>
        <p:grpSpPr>
          <a:xfrm>
            <a:off x="597117" y="1580035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407793C5-C77C-6B8D-938E-56C952E3C0A3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7-28 | foo_e.txt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파일 만들기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BD0451C5-7650-A8D3-AB92-5A84F74850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DF94F63-D323-1E8F-B747-A455724288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8" y="1863757"/>
            <a:ext cx="59817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6212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checkout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체크아웃하기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EBBD87-F741-948F-E7EF-07C5D5B6C6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26" y="1912995"/>
            <a:ext cx="709612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906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checkout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체크아웃하기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지금까지의 상황을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표현하면 다음과 같음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세 개가 쌓여 있고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다섯 개가 쌓여 있음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224603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77CE63A-BB1D-0486-C5AA-3391718057C2}"/>
              </a:ext>
            </a:extLst>
          </p:cNvPr>
          <p:cNvGrpSpPr/>
          <p:nvPr/>
        </p:nvGrpSpPr>
        <p:grpSpPr>
          <a:xfrm>
            <a:off x="597117" y="1580035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407793C5-C77C-6B8D-938E-56C952E3C0A3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7-29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현재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상태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BD0451C5-7650-A8D3-AB92-5A84F74850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C1FEBD0D-5C9A-D9CB-570C-E7C8BBBC8A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83" y="1872146"/>
            <a:ext cx="162877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92546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checkout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체크아웃하기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git checkout master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명령으로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체크아웃해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체크아웃하는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순간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마법처럼 파일이 세 개만 남는 것을 확인할 수 있음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470051-1AE7-9771-BC7F-BA6FE10C5A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80851"/>
            <a:ext cx="228600" cy="228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866F058-DBF8-E1F9-7DF9-2F238E18B1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49" y="2570747"/>
            <a:ext cx="711517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1551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77CE63A-BB1D-0486-C5AA-3391718057C2}"/>
              </a:ext>
            </a:extLst>
          </p:cNvPr>
          <p:cNvGrpSpPr/>
          <p:nvPr/>
        </p:nvGrpSpPr>
        <p:grpSpPr>
          <a:xfrm>
            <a:off x="597117" y="1580035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407793C5-C77C-6B8D-938E-56C952E3C0A3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7-30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체크아웃의 결과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BD0451C5-7650-A8D3-AB92-5A84F74850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816418E-0E62-80E7-E34B-4323D75B8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47" y="1855368"/>
            <a:ext cx="6010275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68613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checkout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체크아웃하기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앞서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diff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명령으로 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차이를 확인할 수 있다고 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가령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비해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다른 점을 확인하고 싶다면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diff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masterfoo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명령을 입력하면 됨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0E3597-3F61-804F-7D15-76D508E7F0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89240"/>
            <a:ext cx="228600" cy="228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227B2B1-9501-A99D-F063-005F281AD8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37" y="2849154"/>
            <a:ext cx="714375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8589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checkout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체크아웃하기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338A9E-3C66-BE61-55D2-BA32D88DB8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24" y="1964336"/>
            <a:ext cx="711517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30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diff --staged: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최근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스테이지 비교하기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git diff --staged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명령을 입력하면 스테이지에 추가된 항목과 최근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차이가 출력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DF942B-A4E6-EABC-E4C7-9BA95FF674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72462"/>
            <a:ext cx="228600" cy="228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5241F24-FA5F-D4BE-3F30-6062731079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2263148"/>
            <a:ext cx="7086600" cy="18954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B2A2B4C-CEE6-12CD-9098-8A2C814E77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4020163"/>
            <a:ext cx="706755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96953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checkout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체크아웃하기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ko-KR" altLang="en-US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만듦과 동시에 체크아웃하기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새로운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만드는 명령은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branch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특정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체크아웃하는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명령은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checkout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라고 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둘을 동시에 하는 유용한 명령이 있는데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바로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checkout –b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가령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bar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새로운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만듦과 동시에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체크아웃하는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명령은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checkout -b bar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부분은 실습하지 않아도 무방함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784389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77CE63A-BB1D-0486-C5AA-3391718057C2}"/>
              </a:ext>
            </a:extLst>
          </p:cNvPr>
          <p:cNvGrpSpPr/>
          <p:nvPr/>
        </p:nvGrpSpPr>
        <p:grpSpPr>
          <a:xfrm>
            <a:off x="597117" y="1580035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407793C5-C77C-6B8D-938E-56C952E3C0A3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7-31 | bar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만들고 체크아웃하기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BD0451C5-7650-A8D3-AB92-5A84F74850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60577991-B166-5DBD-BD98-6A9B3676D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05957"/>
            <a:ext cx="451485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15829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merge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그렇다면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병합하는 명령은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merge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병합할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만일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병합하고 싶다면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체크아웃한 뒤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merge foo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명령을 입력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885622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merge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체크아웃되어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있지 않다면 다음과 같이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체크아웃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360638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merge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여기서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merge foo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명령을 입력하면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504700-3E84-B906-844E-D47C4EEC27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80851"/>
            <a:ext cx="228600" cy="228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52B23B7-A2B2-CDF3-E709-A513A711FA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777" y="2259785"/>
            <a:ext cx="713422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2024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merge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병합 이후 작업 디렉터리를 확인하면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만들었던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foo_d.txt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foo_e.txt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볼 수 있음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0FD7D7-24C8-822A-BBA9-F8D3502FC9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73226"/>
            <a:ext cx="228600" cy="2286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6910E8A2-C7F7-0311-BF7D-D1CD2F99206A}"/>
              </a:ext>
            </a:extLst>
          </p:cNvPr>
          <p:cNvGrpSpPr/>
          <p:nvPr/>
        </p:nvGrpSpPr>
        <p:grpSpPr>
          <a:xfrm>
            <a:off x="597117" y="2569937"/>
            <a:ext cx="7776946" cy="278743"/>
            <a:chOff x="597117" y="3035043"/>
            <a:chExt cx="7776946" cy="278743"/>
          </a:xfrm>
        </p:grpSpPr>
        <p:sp>
          <p:nvSpPr>
            <p:cNvPr id="9" name="내용 개체 틀 2">
              <a:extLst>
                <a:ext uri="{FF2B5EF4-FFF2-40B4-BE49-F238E27FC236}">
                  <a16:creationId xmlns:a16="http://schemas.microsoft.com/office/drawing/2014/main" id="{29904D74-E6E7-7BA4-0189-5A7046EF6038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7-32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병합 결과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09C13FB5-356B-1795-6200-AD569C815C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10659282-6A38-7E05-145A-465461E4D2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39" y="2853659"/>
            <a:ext cx="7134225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6431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충돌 해결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병합할 때 충돌이 발생할 수도 있다고 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병합하는 과정에서 충돌이 발생할 경우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이를 어떻게 해결할 수 있는지 알아보자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184731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충돌 해결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우선 충돌이 발생한 상황을 만들어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있는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수정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그림과 같이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수정하고 커밋해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commit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하겠음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4C70A7-0319-DF6C-F56E-A4A81F936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80851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06955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73C84E8-C420-4F9F-790B-27F942774AE7}"/>
              </a:ext>
            </a:extLst>
          </p:cNvPr>
          <p:cNvGrpSpPr/>
          <p:nvPr/>
        </p:nvGrpSpPr>
        <p:grpSpPr>
          <a:xfrm>
            <a:off x="597117" y="1580035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C8A1B1D7-079A-14B5-5251-D64E4F3A9466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7-33 | master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브랜치에서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a.txt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파일 수정 후 커밋하기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02D9BEA5-D8F9-6C61-CE0C-19AE8350CC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6214D721-1735-C892-B346-06362E5DF7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39" y="1855368"/>
            <a:ext cx="568642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1689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충돌 해결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BEB480-5845-CF2F-ABBA-5010FE5E28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75" y="1910985"/>
            <a:ext cx="710565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91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diff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커밋끼리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비교하기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간 차이를 비교하는 명령은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diff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에는 비교하려는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해시를 입력하면 되는데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짧은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해시를 이용해도 무방함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또한 직접 실습해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1688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충돌 해결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체크아웃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9309B2-F4BD-C7FA-74B1-3F7B65885F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8" y="1980851"/>
            <a:ext cx="228600" cy="228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2F2A18C-60B5-5A93-FD8D-66EA49D354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60" y="2238924"/>
            <a:ext cx="708660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8470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충돌 해결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이번에는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파일의 내용을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수정한 뒤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메시지는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foocommit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하겠음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6A2CED-7898-D0C8-D4BB-5328BFCFB1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7246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42889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73C84E8-C420-4F9F-790B-27F942774AE7}"/>
              </a:ext>
            </a:extLst>
          </p:cNvPr>
          <p:cNvGrpSpPr/>
          <p:nvPr/>
        </p:nvGrpSpPr>
        <p:grpSpPr>
          <a:xfrm>
            <a:off x="597117" y="1580035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C8A1B1D7-079A-14B5-5251-D64E4F3A9466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7-34 | foo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브랜치에서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a.txt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파일 수정 후 커밋하기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02D9BEA5-D8F9-6C61-CE0C-19AE8350CC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0A3A364-5CFE-EE9D-ECE0-63B483F195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872401"/>
            <a:ext cx="568642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48483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충돌 해결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커밋임에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유의해 주자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8DC290-7257-635A-6CA5-2F98902C39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72462"/>
            <a:ext cx="228600" cy="228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434718-C7CF-A154-C9AC-47603A51B5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04" y="2269222"/>
            <a:ext cx="711517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04162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충돌 해결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다시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체크아웃해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현재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같은 파일을 서로 다르게 수정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브랜치에서는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라고 수정했고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브랜치에서는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라고 수정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병합하면 충돌이 발생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DEA27B-AC1D-82BF-5EDE-AB6FB67C20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80851"/>
            <a:ext cx="228600" cy="228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6D09C81-001B-4A9F-7925-636D904FF1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454" y="3496112"/>
            <a:ext cx="710565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09217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충돌 해결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merge foo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명령으로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병합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다음과 같은 메시지와 함께 병합에 실패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박스 친 부분 속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이름을 보면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(master)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아닌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master|MERGING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표기되는 것을 볼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이는 ‘현재 충돌이 발생했으니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이를 해결하고 다시 커밋하여 병합을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완성하라’는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의미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69F2AAA-5E04-35F0-F8DA-C905D5F596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72462"/>
            <a:ext cx="228600" cy="228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0AE80CB-6448-260E-7C73-7400D8E08F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3508040"/>
            <a:ext cx="710565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5998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충돌 해결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열어보겠음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파일의 내용이 다음과 같이 변경되어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35BE67-1B20-B08E-B775-8400C6B8E5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80851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2696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73C84E8-C420-4F9F-790B-27F942774AE7}"/>
              </a:ext>
            </a:extLst>
          </p:cNvPr>
          <p:cNvGrpSpPr/>
          <p:nvPr/>
        </p:nvGrpSpPr>
        <p:grpSpPr>
          <a:xfrm>
            <a:off x="597117" y="1580035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C8A1B1D7-079A-14B5-5251-D64E4F3A9466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7-35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충돌 발생 직후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a.txt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파일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02D9BEA5-D8F9-6C61-CE0C-19AE8350CC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7FAA25DF-6A85-E46E-CE04-D9C567FB40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855368"/>
            <a:ext cx="568642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04374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충돌 해결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&lt;&lt;&lt;&lt;&lt;&lt;&lt;, =======, &gt;&gt;&gt;&gt;&gt;&gt;&gt;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기호는 일종의 영역 표기라고 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=======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기호의 윗부분은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HEAD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가리키는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내용이 적혀 있고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=======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기호의 아랫부분은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내용이 적혀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22C0EC9-BC16-107C-6F7E-004B68304CE0}"/>
              </a:ext>
            </a:extLst>
          </p:cNvPr>
          <p:cNvGrpSpPr/>
          <p:nvPr/>
        </p:nvGrpSpPr>
        <p:grpSpPr>
          <a:xfrm>
            <a:off x="597117" y="2922275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B58BCFE7-701F-054D-7E08-5D476DDDCA0F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7-36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충돌 영역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559D0749-E20B-C12D-AA63-6CE2C3F7DC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38B9772-0738-4A26-72EF-9788E8AE5D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3258163"/>
            <a:ext cx="402907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3105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충돌 해결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여기서 여러분은 병합의 결과로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내용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(&lt;&lt;&lt;&lt;&lt;&lt;&lt;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기호와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=======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기호 사이의 내용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선택할지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내용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(=======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기호와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&gt;&gt;&gt;&gt;&gt;&gt;&gt;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기호 사이의 내용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선택할지 결정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여기에서는 병합의 결과로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내용을 반영하려 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파일의 내용을 다음과 같이 수정하겠음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0AC265D-6237-1E85-FE8D-7E7ACBD0AF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7246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057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diff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커밋끼리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비교하기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앞서 스테이지로 올린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fourth commit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하겠음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95746D-5578-BAC0-B16A-2882EA598B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64073"/>
            <a:ext cx="228600" cy="228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FD630FC-E2B5-C7F0-BE15-6B5A520840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65" y="2578980"/>
            <a:ext cx="710565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1297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73C84E8-C420-4F9F-790B-27F942774AE7}"/>
              </a:ext>
            </a:extLst>
          </p:cNvPr>
          <p:cNvGrpSpPr/>
          <p:nvPr/>
        </p:nvGrpSpPr>
        <p:grpSpPr>
          <a:xfrm>
            <a:off x="597117" y="1580035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C8A1B1D7-079A-14B5-5251-D64E4F3A9466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7-37 | a.txt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파일 수정하기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02D9BEA5-D8F9-6C61-CE0C-19AE8350CC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F456062-79C3-5422-B6F6-546DC8EBC3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855368"/>
            <a:ext cx="5676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55291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충돌 해결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이제 이를 스테이지에 추가하고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커밋하면 성공적으로 병합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add 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명령으로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스테이지로 추가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DFC2C1-68D3-37C8-8B46-956DEE8ABF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64073"/>
            <a:ext cx="228600" cy="228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5F0821-D4EB-351B-C237-CB8EBAB57C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151" y="2593730"/>
            <a:ext cx="71247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7881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충돌 해결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커밋해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commit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명령을 입력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다음과 같이 미리 입력된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메시지가 나옴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메시지 그대로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메시지로 삼겠음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69F8DB-677F-ACC5-EECF-9033B5CEB3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7246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5521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충돌 해결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5389DF-08BB-A9C5-53C6-7E7EEBD689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46" y="1928637"/>
            <a:ext cx="7115175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86480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충돌 해결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: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wq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입력하여 입력된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메시지를 저장하고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Vim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창을 닫아주자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9C77D7-D7D6-3EDC-CE53-8B6E591066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72462"/>
            <a:ext cx="228600" cy="228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1EE3E2D-516C-2FE9-8426-1F96AAD72E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73" y="2296355"/>
            <a:ext cx="712470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55832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충돌 해결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B8275D-77FC-2509-D303-9E52C59BE1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52" y="1963199"/>
            <a:ext cx="738187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41209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충돌 해결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충돌을 해결해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성공적으로 병합했음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열어볼까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반영하려던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내용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내용이 반영되어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22C0EE-0B2A-5453-AEE9-226A05C9A5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994" y="1980851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6509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361714A-9843-47DD-003F-431016323C16}"/>
              </a:ext>
            </a:extLst>
          </p:cNvPr>
          <p:cNvGrpSpPr/>
          <p:nvPr/>
        </p:nvGrpSpPr>
        <p:grpSpPr>
          <a:xfrm>
            <a:off x="597117" y="1580035"/>
            <a:ext cx="7776946" cy="278743"/>
            <a:chOff x="597117" y="3035043"/>
            <a:chExt cx="7776946" cy="278743"/>
          </a:xfrm>
        </p:grpSpPr>
        <p:sp>
          <p:nvSpPr>
            <p:cNvPr id="9" name="내용 개체 틀 2">
              <a:extLst>
                <a:ext uri="{FF2B5EF4-FFF2-40B4-BE49-F238E27FC236}">
                  <a16:creationId xmlns:a16="http://schemas.microsoft.com/office/drawing/2014/main" id="{2F1BCC1D-9880-9535-8E57-51A18ADF4B73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7-38 | master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와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foo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의 병합 결과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DC4796E2-B89B-18A4-965C-65E35D64FF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738D0A70-0AB8-94B6-A130-7BA77B5A16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72" y="1864012"/>
            <a:ext cx="570547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14722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충돌 해결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충돌이 발생했을 경우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여러분은 충돌이 발생한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중 어떤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내용을 최종적으로 반영할지 직접 선택해야 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어떤 내용을 반영할지 직접 선택한 뒤 충돌이 발생한 파일을 스테이지에 추가하고 커밋하면 병합이 완료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541584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branch -d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삭제하기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삭제하는 명령은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branch-d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branch --delete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가령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삭제하려면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branch -d foo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branch --delete foo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입력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8011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diff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커밋끼리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비교하기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세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(third commit)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과 네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(fourth commit)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차이는 다음과 같음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0A3C86E-CE30-4A14-0C61-8E34BF832F8D}"/>
              </a:ext>
            </a:extLst>
          </p:cNvPr>
          <p:cNvGrpSpPr/>
          <p:nvPr/>
        </p:nvGrpSpPr>
        <p:grpSpPr>
          <a:xfrm>
            <a:off x="597117" y="2368602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F190B482-29DD-1751-8302-6D404324DA2E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7-3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세 번째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커밋과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네 번째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차이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0A52776F-3588-03E8-A9B6-068AC09CF7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EE7C697-42E4-5E29-63DF-0B3615F2F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83" y="2694524"/>
            <a:ext cx="241935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89081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branch -d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삭제하기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우선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삭제하려면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아닌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체크아웃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만일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체크아웃되어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있다면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체크아웃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D5BDA1-922C-71DA-62C0-4380FDE5FF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72462"/>
            <a:ext cx="228600" cy="228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84D64D-0C5D-5FE2-8DAC-4C715629A1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2602119"/>
            <a:ext cx="710565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6167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branch -d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삭제하기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branch -d foo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명령으로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삭제해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4F82C9-A356-7B54-C26B-D207ABFE35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72462"/>
            <a:ext cx="228600" cy="228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46C3C29-4095-045D-00E0-2144009D85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49" y="2272980"/>
            <a:ext cx="706755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73673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branch -d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삭제하기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branch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명령으로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목록을 확인하면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삭제됐음을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확인할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A6F5E8-AF08-20C9-4342-3E03C2323C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89240"/>
            <a:ext cx="228600" cy="228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EE19D-4F09-7864-AA93-92ABE8CB41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57" y="2249299"/>
            <a:ext cx="708660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0074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rebase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재배치하기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재배치는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뻗어나온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기준점을 옮기는 방법이라고 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다음과 같이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두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뻗어나왔다고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해보자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585125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361714A-9843-47DD-003F-431016323C16}"/>
              </a:ext>
            </a:extLst>
          </p:cNvPr>
          <p:cNvGrpSpPr/>
          <p:nvPr/>
        </p:nvGrpSpPr>
        <p:grpSpPr>
          <a:xfrm>
            <a:off x="597117" y="1580035"/>
            <a:ext cx="7776946" cy="278743"/>
            <a:chOff x="597117" y="3035043"/>
            <a:chExt cx="7776946" cy="278743"/>
          </a:xfrm>
        </p:grpSpPr>
        <p:sp>
          <p:nvSpPr>
            <p:cNvPr id="9" name="내용 개체 틀 2">
              <a:extLst>
                <a:ext uri="{FF2B5EF4-FFF2-40B4-BE49-F238E27FC236}">
                  <a16:creationId xmlns:a16="http://schemas.microsoft.com/office/drawing/2014/main" id="{2F1BCC1D-9880-9535-8E57-51A18ADF4B73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7-39 | master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와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foo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예시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DC4796E2-B89B-18A4-965C-65E35D64FF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E869475-71D5-9690-FE37-B5E85ABF5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83865"/>
            <a:ext cx="396240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4348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rebase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재배치하기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이때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재배치하면 다음과 같이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기준점이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최신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커밋으로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이동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09063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361714A-9843-47DD-003F-431016323C16}"/>
              </a:ext>
            </a:extLst>
          </p:cNvPr>
          <p:cNvGrpSpPr/>
          <p:nvPr/>
        </p:nvGrpSpPr>
        <p:grpSpPr>
          <a:xfrm>
            <a:off x="597117" y="1580035"/>
            <a:ext cx="7776946" cy="278743"/>
            <a:chOff x="597117" y="3035043"/>
            <a:chExt cx="7776946" cy="278743"/>
          </a:xfrm>
        </p:grpSpPr>
        <p:sp>
          <p:nvSpPr>
            <p:cNvPr id="9" name="내용 개체 틀 2">
              <a:extLst>
                <a:ext uri="{FF2B5EF4-FFF2-40B4-BE49-F238E27FC236}">
                  <a16:creationId xmlns:a16="http://schemas.microsoft.com/office/drawing/2014/main" id="{2F1BCC1D-9880-9535-8E57-51A18ADF4B73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7-40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재배치된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foo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예시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DC4796E2-B89B-18A4-965C-65E35D64FF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43BAAE8-9C6A-E2B8-BC1C-0E62F1B77F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859210"/>
            <a:ext cx="530542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04954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rebase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재배치하기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지금까지 실습을 잘 따라왔다면 현재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브랜치에서의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목록은 다음과 같을 것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log --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oneline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명령으로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목록을 확인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3F8585-353A-CF2B-D9F7-66CDF848D4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72462"/>
            <a:ext cx="228600" cy="228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A65C402-23F4-1262-A2BE-B2E7E8D829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271" y="2635675"/>
            <a:ext cx="710565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5631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rebase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재배치하기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이를 그림으로 표현하면 다음과 같음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CFA825F-1F0D-8AB0-0F0D-2C2938CDBB97}"/>
              </a:ext>
            </a:extLst>
          </p:cNvPr>
          <p:cNvGrpSpPr/>
          <p:nvPr/>
        </p:nvGrpSpPr>
        <p:grpSpPr>
          <a:xfrm>
            <a:off x="597117" y="2301489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9E385B21-DE36-D9CB-8E84-2EB5659CBD5D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7-41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현재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목록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B1BA12F6-D03D-C7F5-27B9-E0E16FCF7A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0B4F6EE-C92B-63A9-28FF-719249D426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721266"/>
            <a:ext cx="627697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4106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rebase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재배치하기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bar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만든 뒤 체크아웃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14939C7-5675-D4EE-CE36-544671A18E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89240"/>
            <a:ext cx="228600" cy="228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E831065-9937-F998-092B-A7805D1C27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96" y="2281739"/>
            <a:ext cx="712470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464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diff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커밋끼리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비교하기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여기서 주의해야 할 포인트가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네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세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비해 문자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추가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반면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세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네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비해 문자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없음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312102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rebase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재배치하기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이제 만들어진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bar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몇 가지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쌓아보자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필자는 다음과 같이 두 개를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첫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(bar first)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문자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저장된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bar_a.txt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만든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두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(bar second)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문자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저장된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bar_b.txt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만든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2BB309-FFCB-02BB-CF7C-16DF7630CE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80851"/>
            <a:ext cx="228600" cy="228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3C267B-8EC5-BC5D-703E-CA8857C34B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02" y="3170208"/>
            <a:ext cx="711517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5312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rebase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재배치하기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A6798D-B4D9-916B-AEA1-DB0DC9DE40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99" y="1960403"/>
            <a:ext cx="713422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9747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rebase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재배치하기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git log --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oneline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--branches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명령을 입력해 지금까지의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확인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4D4EA0-5D12-51A0-5E10-95EA1CDAD8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8" y="1989240"/>
            <a:ext cx="228600" cy="228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33F222-CA33-5D57-2D51-7288E8CD36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60" y="2302385"/>
            <a:ext cx="709612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5771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rebase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재배치하기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현재 상황을 그림으로 표현하면 다음과 같음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bar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현재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최신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(Merge branch ‘foo’)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에서부터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뻗어나와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두 개가 쌓여 있는 상태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323E536-437A-E4BF-917D-BC46B4F8650E}"/>
              </a:ext>
            </a:extLst>
          </p:cNvPr>
          <p:cNvGrpSpPr/>
          <p:nvPr/>
        </p:nvGrpSpPr>
        <p:grpSpPr>
          <a:xfrm>
            <a:off x="597117" y="2922275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1C40992C-CF64-17C6-573F-19440D31ED4F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7-42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현재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목록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65B7982D-57A8-FE4C-BAC9-668687D4A6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A3174775-8AE7-70EF-840F-2145270C9D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3196731"/>
            <a:ext cx="713422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83095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rebase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재배치하기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그렇다면 다시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체크아웃해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A0D145-7B5B-31BC-9EE3-BAFFB3FB58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80851"/>
            <a:ext cx="228600" cy="228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43B6C09-0AAE-8313-2F4B-D4FB2935F3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40" y="2240910"/>
            <a:ext cx="712470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21383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rebase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재배치하기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브랜치에서도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두 개 정도의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더 만들어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저장된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d.txt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만든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(ninth commit),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저장된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만든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(tenth commit)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만들어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D153AA-CF78-88B4-3B25-0193210A39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72462"/>
            <a:ext cx="228600" cy="228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89A501-CFD2-C287-D084-68F661CFE2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8" y="2873579"/>
            <a:ext cx="714375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6278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rebase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재배치하기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2EE48F-2448-37D9-51FE-EDF8E49092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59" y="1963898"/>
            <a:ext cx="710565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28864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rebase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재배치하기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지금까지의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확인해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F923FE-F166-D6A7-9113-593419DCA9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80851"/>
            <a:ext cx="228600" cy="228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4C49FF6-32C4-384B-1636-7215CF9350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863" y="2273616"/>
            <a:ext cx="715327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96246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rebase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재배치하기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상황을 그림으로 표현하면 다음과 같음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8311738-5342-061D-BA23-F66BB64CA1ED}"/>
              </a:ext>
            </a:extLst>
          </p:cNvPr>
          <p:cNvGrpSpPr/>
          <p:nvPr/>
        </p:nvGrpSpPr>
        <p:grpSpPr>
          <a:xfrm>
            <a:off x="597117" y="2284711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9D5BCFC8-3BB8-F0E5-285D-DC6BB5A3E4D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7-43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현재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목록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0F2711F8-76DD-79FB-3A98-FF174BE817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A02CA9C-209A-E5F4-9716-6C8A81CFF9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585466"/>
            <a:ext cx="66675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8663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rebase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재배치하기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상황에서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bar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재배치하면 어떻게 될까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현재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bar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Merge branch ‘foo’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뻗어나왔었음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bar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현재 기준점은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Merge branch ‘foo’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bar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재배치하면 다음 그림과 같이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bar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기준점이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tenth commit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이동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D726AD1-9970-727C-6BD5-2611BE9AB135}"/>
              </a:ext>
            </a:extLst>
          </p:cNvPr>
          <p:cNvGrpSpPr/>
          <p:nvPr/>
        </p:nvGrpSpPr>
        <p:grpSpPr>
          <a:xfrm>
            <a:off x="597117" y="3543061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6D514459-2829-492F-1147-695ED94B2161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7-44 | bar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브랜치를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master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브랜치로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재배치한 결과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D47E332A-6209-7B85-987B-E3091B72E2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9B4FC913-816B-DF67-DD81-8AC669E853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3870021"/>
            <a:ext cx="783907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34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diff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커밋끼리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비교하기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이렇듯 무엇을 기준으로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비교하느냐에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따라 비교의 결과는 다름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명령어로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간 차이를 비교할 때는 다음과 같이 이해하는 것이 좋음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3F28F0-C02C-67D2-6BE5-C24A723C48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08" y="2607928"/>
            <a:ext cx="707707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52869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rebase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재배치하기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직접 실습해 확인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재배치하는 명령은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rebase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bar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재배치하려면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bar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체크아웃한 뒤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rebasemaster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명령을 입력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다음과 같은 메시지가 뜬다면 성공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99BF1E-669B-49E5-41B2-4408A226D0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80851"/>
            <a:ext cx="228600" cy="228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888A38B-41B2-54F7-0798-B1C2FA6C26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97" y="3496025"/>
            <a:ext cx="711517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75965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rebase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재배치하기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이제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목록을 확인해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bar first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bar second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위치가 달라졌음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rebase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한 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bar first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bar second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Merge branch ‘foo’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아닌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tenth commit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위에 쌓여 있음을 확인할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다시 말해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bar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기준점이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tenth commit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옮겨간 것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E56F72-F2D3-BB3A-93BF-47F915C260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80851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23293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rebase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재배치하기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AF7161-F63A-563F-AE32-5281EDA5C0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01" y="1948475"/>
            <a:ext cx="708660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47781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rebase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재배치하기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앞서 확인한 그림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7-44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같이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재배치됐음을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알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948102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rebase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재배치하기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참고로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bar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재배치한 결과를 다음과 같이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커밋당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한 줄로 출력된 그래프 형태로도 확인할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0ADECA-369C-F4ED-11EF-166A4D4CA7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72462"/>
            <a:ext cx="228600" cy="228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E6583B0-3876-9C9A-F9B4-E3E8593C59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40" y="2528802"/>
            <a:ext cx="712470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5886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7.4 </a:t>
            </a:r>
            <a:r>
              <a:rPr lang="ko-KR" altLang="en-US" dirty="0" err="1">
                <a:latin typeface="KoPub돋움체_Pro Medium" pitchFamily="18" charset="-127"/>
                <a:ea typeface="KoPub돋움체_Pro Medium" pitchFamily="18" charset="-127"/>
              </a:rPr>
              <a:t>브랜치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 관리하기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rebase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재배치하기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65B826-5A2C-034B-2C60-8377E89511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62" y="1982729"/>
            <a:ext cx="712470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8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diff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커밋끼리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비교하기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git log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log --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oneline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명령으로 세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네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해시를 확인해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B2D45B-B289-7AB3-BA0C-14B95B6A00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80851"/>
            <a:ext cx="228600" cy="228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A111923-952A-19EF-312B-CF388CFADD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2537191"/>
            <a:ext cx="709612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39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B2904635-757E-46A2-A3AE-A1BC61000D01}"/>
              </a:ext>
            </a:extLst>
          </p:cNvPr>
          <p:cNvSpPr txBox="1">
            <a:spLocks/>
          </p:cNvSpPr>
          <p:nvPr/>
        </p:nvSpPr>
        <p:spPr>
          <a:xfrm>
            <a:off x="0" y="2460970"/>
            <a:ext cx="9144000" cy="76040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 marL="0" algn="ctr" defTabSz="457200" rtl="0" eaLnBrk="1" latinLnBrk="0" hangingPunct="1"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rPr>
              <a:t>PART 2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rPr>
              <a:t>명령어로 깃 다루기</a:t>
            </a:r>
            <a:endParaRPr kumimoji="0" lang="ko-KR" altLang="ko-KR" b="1" i="0" u="none" strike="noStrike" kern="1200" cap="none" spc="0" normalizeH="0" baseline="0" noProof="0" dirty="0">
              <a:ln>
                <a:noFill/>
              </a:ln>
              <a:solidFill>
                <a:srgbClr val="464646">
                  <a:lumMod val="50000"/>
                </a:srgbClr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764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diff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커밋끼리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비교하기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세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기준으로 네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달라진 점을 알고 싶다면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log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세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네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입력하면 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세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비해 네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문자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추가됐으므로 다음과 같이 명령의 결과가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+D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라고 나옴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560116-0A3C-A3A6-5A51-3445318E57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77990"/>
            <a:ext cx="228600" cy="228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CBA682F-803A-1F98-50FC-BFBB7A5F04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49" y="3072161"/>
            <a:ext cx="7096125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00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diff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커밋끼리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비교하기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네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기준으로 세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다른 점도 알아보자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경우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log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네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세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입력하면 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네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비해 세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문자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없으니 다음과 같이 명령의 결과가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라고 뜨게 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AF97CB-411F-AF1B-2A5B-125BD04AFB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64073"/>
            <a:ext cx="228600" cy="228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C0BE5E5-D226-8FBD-36A3-E7C4646108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02" y="3155795"/>
            <a:ext cx="711517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359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diff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커밋끼리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비교하기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커밋끼리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비교할 때 좋은 팁을 소개하겠음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비교할 때 매번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해시를 조회하고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붙여넣는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것이 번거롭다면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HEAD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기준으로 비교해도 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HEAD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현재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최신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가리킴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HEAD^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HEAD~1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현재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최신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하나 이전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가리킴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HEAD^^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HEAD~2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최신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두 개 이전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가리킴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다시 말해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HEAD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뒤에 붙는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^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개수 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HEAD~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뒤에 붙는 숫자는 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HEAD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에서 몇 번째 이전을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나타내는지’를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의미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420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diff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커밋끼리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비교하기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 예시에서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HEAD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fourth commit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HEAD^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HEAD~1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third commit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HEAD^^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HEAD~2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second commit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HEAD^^^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HEAD~3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first commit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나타냄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F37186-E95D-DF54-7B96-9C78F247C5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454" y="2745122"/>
            <a:ext cx="710565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815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diff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커밋끼리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비교하기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43C02E-D2DE-FAB8-F4CE-47657B6C93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26" y="1955246"/>
            <a:ext cx="721995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510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diff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커밋끼리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비교하기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E52523-52E4-7C4C-97D3-A44445CF9F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23" y="1959135"/>
            <a:ext cx="70866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50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diff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커밋끼리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비교하기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세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기준으로 네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비교하고 싶다면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diff HEAD^ HEAD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diff HEAD~1 HEAD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입력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반대로 네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기준으로 세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커밋과의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차이를 알고 싶다면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diff HEAD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HEAD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^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diff HEAD HEAD~1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입력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023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diff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브랜치끼리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비교하기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diff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명령으로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브랜치끼리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비교할 수도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아직 명령어로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나누고 관리하는 방법을 배우지 않았으니 지금은 실습하지 않고 참고만 해도 좋음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이런 상황을 가정해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만들고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저장한 뒤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만들고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foo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체크아웃한 뒤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안에 문자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추가한 뒤 다시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이를 그림으로 표현하면 그림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7-4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같겠죠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82983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79F194D-09B6-3956-DD50-C0EFD34A6801}"/>
              </a:ext>
            </a:extLst>
          </p:cNvPr>
          <p:cNvGrpSpPr/>
          <p:nvPr/>
        </p:nvGrpSpPr>
        <p:grpSpPr>
          <a:xfrm>
            <a:off x="597117" y="1580035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E2533983-4096-D5CE-B289-6FD02A92903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7-4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현재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브랜치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상태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BC1E72A-495F-E3E7-B037-D1FBE2AEE5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EF17D5DB-07E9-9029-7F4E-C1147A6742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02990"/>
            <a:ext cx="36576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65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diff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브랜치끼리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비교하기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diff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명령으로 두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차이를 알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명령 또한 다음과 같이 이해하는 것이 좋음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1CE2A3-A806-8592-AA8D-F9EA5BFEA9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90" y="2575726"/>
            <a:ext cx="708660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030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:a16="http://schemas.microsoft.com/office/drawing/2014/main" id="{B2904635-757E-46A2-A3AE-A1BC61000D01}"/>
              </a:ext>
            </a:extLst>
          </p:cNvPr>
          <p:cNvSpPr txBox="1">
            <a:spLocks/>
          </p:cNvSpPr>
          <p:nvPr/>
        </p:nvSpPr>
        <p:spPr>
          <a:xfrm>
            <a:off x="0" y="1076785"/>
            <a:ext cx="9144000" cy="4751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 marL="0" algn="ctr" defTabSz="457200" rtl="0" eaLnBrk="1" latinLnBrk="0" hangingPunct="1"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7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장 명령어로 버전 관리하기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2</a:t>
            </a:r>
            <a:endParaRPr kumimoji="0" lang="ko-KR" altLang="ko-KR" sz="2800" b="1" i="0" u="none" strike="noStrike" kern="1200" cap="none" spc="0" normalizeH="0" baseline="0" noProof="0" dirty="0">
              <a:ln>
                <a:noFill/>
              </a:ln>
              <a:solidFill>
                <a:srgbClr val="464646">
                  <a:lumMod val="50000"/>
                </a:srgbClr>
              </a:solidFill>
              <a:effectLst/>
              <a:uLnTx/>
              <a:uFillTx/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4EA895D-A5A5-075E-8F77-3D354D19CF96}"/>
              </a:ext>
            </a:extLst>
          </p:cNvPr>
          <p:cNvSpPr txBox="1">
            <a:spLocks/>
          </p:cNvSpPr>
          <p:nvPr/>
        </p:nvSpPr>
        <p:spPr>
          <a:xfrm>
            <a:off x="1100357" y="1774471"/>
            <a:ext cx="7330579" cy="373709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lvl1pPr marL="0" algn="ctr" defTabSz="457200" rtl="0" eaLnBrk="1" latinLnBrk="0" hangingPunct="1"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Light" panose="02020603020101020101" pitchFamily="18" charset="-127"/>
                <a:ea typeface="KoPub돋움체_Pro Light" panose="02020603020101020101" pitchFamily="18" charset="-127"/>
              </a:rPr>
              <a:t>7.1 |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Light" panose="02020603020101020101" pitchFamily="18" charset="-127"/>
                <a:ea typeface="KoPub돋움체_Pro Light" panose="02020603020101020101" pitchFamily="18" charset="-127"/>
              </a:rPr>
              <a:t>버전 비교하기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KoPub돋움체_Pro Light" panose="02020603020101020101" pitchFamily="18" charset="-127"/>
              <a:ea typeface="KoPub돋움체_Pro Light" panose="02020603020101020101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Light" panose="02020603020101020101" pitchFamily="18" charset="-127"/>
                <a:ea typeface="KoPub돋움체_Pro Light" panose="02020603020101020101" pitchFamily="18" charset="-127"/>
              </a:rPr>
              <a:t>7.2 |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Light" panose="02020603020101020101" pitchFamily="18" charset="-127"/>
                <a:ea typeface="KoPub돋움체_Pro Light" panose="02020603020101020101" pitchFamily="18" charset="-127"/>
              </a:rPr>
              <a:t>작업 되돌리기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KoPub돋움체_Pro Light" panose="02020603020101020101" pitchFamily="18" charset="-127"/>
              <a:ea typeface="KoPub돋움체_Pro Light" panose="02020603020101020101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Light" panose="02020603020101020101" pitchFamily="18" charset="-127"/>
                <a:ea typeface="KoPub돋움체_Pro Light" panose="02020603020101020101" pitchFamily="18" charset="-127"/>
              </a:rPr>
              <a:t>7.3 |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Light" panose="02020603020101020101" pitchFamily="18" charset="-127"/>
                <a:ea typeface="KoPub돋움체_Pro Light" panose="02020603020101020101" pitchFamily="18" charset="-127"/>
              </a:rPr>
              <a:t>작업 임시 저장하기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KoPub돋움체_Pro Light" panose="02020603020101020101" pitchFamily="18" charset="-127"/>
              <a:ea typeface="KoPub돋움체_Pro Light" panose="02020603020101020101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Light" panose="02020603020101020101" pitchFamily="18" charset="-127"/>
                <a:ea typeface="KoPub돋움체_Pro Light" panose="02020603020101020101" pitchFamily="18" charset="-127"/>
              </a:rPr>
              <a:t>7.4 |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Light" panose="02020603020101020101" pitchFamily="18" charset="-127"/>
                <a:ea typeface="KoPub돋움체_Pro Light" panose="02020603020101020101" pitchFamily="18" charset="-127"/>
              </a:rPr>
              <a:t>브랜치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oPub돋움체_Pro Light" panose="02020603020101020101" pitchFamily="18" charset="-127"/>
                <a:ea typeface="KoPub돋움체_Pro Light" panose="02020603020101020101" pitchFamily="18" charset="-127"/>
              </a:rPr>
              <a:t> 관리하기</a:t>
            </a:r>
          </a:p>
        </p:txBody>
      </p:sp>
    </p:spTree>
    <p:extLst>
      <p:ext uri="{BB962C8B-B14F-4D97-AF65-F5344CB8AC3E}">
        <p14:creationId xmlns:p14="http://schemas.microsoft.com/office/powerpoint/2010/main" val="1043285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diff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브랜치끼리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비교하기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가령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master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기준으로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foo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달라진 점을 확인하려면 다음과 같이 입력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9139BE-0E7D-69E6-7FB0-717B206937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151" y="2281849"/>
            <a:ext cx="71247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07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 되돌리기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변경 사항 또는 버전을 되돌리는 방법에는 크게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reset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revert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절에서는 명령어로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reset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revert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하는 방법에 대해 알아보자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4386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 되돌리기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 저장소에 다음과 같이 네 개의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쌓여 있다고 가정해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첫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(first commit)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문자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저장된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만든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두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(second commit)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문자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추가한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세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(third commit)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문자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추가한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네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(fourth commit)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문자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추가한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64988A-53BF-E0AD-E948-754E93D2BC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776" y="3448924"/>
            <a:ext cx="713422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25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 되돌리기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파일은 다음과 같은 과정으로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만들어졌음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640C624-FE0F-F8A4-99E0-9C9E2F91C1D6}"/>
              </a:ext>
            </a:extLst>
          </p:cNvPr>
          <p:cNvGrpSpPr/>
          <p:nvPr/>
        </p:nvGrpSpPr>
        <p:grpSpPr>
          <a:xfrm>
            <a:off x="597117" y="2301489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BA562F52-6DD1-07E9-B82C-D48AED215EA5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7-5 | a.txt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파일이 만들어진 과정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F55C872D-8A05-2EE0-9CD2-B11439D0E3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37C7E432-A1CE-FF5A-9CF7-9801BC60E4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680533"/>
            <a:ext cx="477202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03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작업 되돌리기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과정을 더 구체적으로 표현하면 그림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7-6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과 같음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22792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02AAA01-7977-FB08-576B-5A41F7FBFC42}"/>
              </a:ext>
            </a:extLst>
          </p:cNvPr>
          <p:cNvGrpSpPr/>
          <p:nvPr/>
        </p:nvGrpSpPr>
        <p:grpSpPr>
          <a:xfrm>
            <a:off x="597117" y="1580035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389536BE-F281-15A4-54AF-EFAB6E3D1291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7-6 | a.txt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파일이 만들어진 자세한 과정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2EF0777B-5343-4B39-E0DE-C6B8D473B6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09BA6F94-2EF2-09F0-C6D6-57AE75AFF5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05957"/>
            <a:ext cx="738187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8483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reset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되돌아갈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커밋으로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되돌아가기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현재 상황에서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reset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연습해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reset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저장소를 특정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커밋으로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완전히 되돌리는 방식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reset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종류에는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soft, mixed, hard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이렇게 세 가지 방식이 있다고 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E9AD8F7-1280-BDEA-E510-9D94F97B123F}"/>
              </a:ext>
            </a:extLst>
          </p:cNvPr>
          <p:cNvGrpSpPr/>
          <p:nvPr/>
        </p:nvGrpSpPr>
        <p:grpSpPr>
          <a:xfrm>
            <a:off x="597117" y="2972609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DA9C5666-43F6-5A94-B2FC-9CFA0FFC90D3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표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6-1 | reset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의 종류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777A0002-5C82-F25E-4ADE-7D0E279586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762A0821-9E16-AF85-FC28-48E6056070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24" y="3256331"/>
            <a:ext cx="372427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05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reset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되돌아갈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커밋으로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되돌아가기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우선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soft reset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부터 알아보자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soft reset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커밋만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되돌리는 방법이라고 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네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파일에 문자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추가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이를 세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커밋으로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soft reset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한다면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추가한 뒤 스테이지로 추가한 순간으로 되돌아감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Soft reset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하는 명령은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reset --soft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되돌아갈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세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커밋으로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soft reset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하는 명령은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reset --soft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세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07126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reset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되돌아갈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커밋으로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되돌아가기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다음과 같이 세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커밋으로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soft reset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5DADAE-661B-8A6F-E1A1-16FBCC7C57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72462"/>
            <a:ext cx="228600" cy="228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C53A689-7B9A-B071-3613-732E324898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40" y="2262144"/>
            <a:ext cx="71247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5694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reset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되돌아갈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커밋으로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되돌아가기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reset --soft HEAD^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reset --soft HEAD~1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명령을 입력해도 무방함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9708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버전 비교하기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절에서는 다음 네 가지를 명령어로 확인하는 방법을 알아보자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최근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작업 디렉터리의 차이점                        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간 차이점</a:t>
            </a:r>
          </a:p>
          <a:p>
            <a:pPr marL="334963" lvl="1" indent="0">
              <a:buNone/>
            </a:pP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최근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스테이지의 차이점                               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브랜치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간 차이점</a:t>
            </a:r>
          </a:p>
          <a:p>
            <a:pPr marL="334963" lvl="1" indent="0">
              <a:buNone/>
            </a:pPr>
            <a:endParaRPr lang="ko-KR" altLang="en-US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B1F3D8-553C-F6B7-88B4-63281C185D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40" y="2390118"/>
            <a:ext cx="47625" cy="476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5F98C40-9B1A-E588-2DC9-8F88EABDE9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38" y="2710298"/>
            <a:ext cx="47625" cy="476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A932FD1-2C4C-05B2-7F2D-BD34867162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707" y="2399905"/>
            <a:ext cx="47625" cy="476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BAEEF46-8EB4-667C-2090-3A67BCA04B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105" y="2694918"/>
            <a:ext cx="47625" cy="4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7492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reset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되돌아갈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커밋으로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되돌아가기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그런 다음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log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log --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oneline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목록을 확인해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네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사라졌음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F4A0F3-DACF-F30B-F76A-E5FC0F2FC0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72462"/>
            <a:ext cx="228600" cy="228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44043C-BC24-5060-3AB9-B2AF34CD23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49" y="2580120"/>
            <a:ext cx="712470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760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reset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되돌아갈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커밋으로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되돌아가기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열어보면 문자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아직 적혀 있음을 볼 수 있음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7ACA86-3F86-8B1E-9FB5-34C169C1A9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72462"/>
            <a:ext cx="228600" cy="2286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62742F1C-F01E-1083-B544-A019DB0B28CF}"/>
              </a:ext>
            </a:extLst>
          </p:cNvPr>
          <p:cNvGrpSpPr/>
          <p:nvPr/>
        </p:nvGrpSpPr>
        <p:grpSpPr>
          <a:xfrm>
            <a:off x="597117" y="2293100"/>
            <a:ext cx="7776946" cy="278743"/>
            <a:chOff x="597117" y="3035043"/>
            <a:chExt cx="7776946" cy="278743"/>
          </a:xfrm>
        </p:grpSpPr>
        <p:sp>
          <p:nvSpPr>
            <p:cNvPr id="9" name="내용 개체 틀 2">
              <a:extLst>
                <a:ext uri="{FF2B5EF4-FFF2-40B4-BE49-F238E27FC236}">
                  <a16:creationId xmlns:a16="http://schemas.microsoft.com/office/drawing/2014/main" id="{B881FD79-FBC6-9305-8C03-BF0752A80B20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7-7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아직 문자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D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가 적힌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a.txt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파일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4A411EED-A283-A517-9778-55C28413FA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ED16DB8D-4131-E6DF-87D3-E9C3CA5AF0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1" y="2579136"/>
            <a:ext cx="54292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276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reset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되돌아갈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커밋으로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되돌아가기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또한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git diff --staged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명령으로 세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현재 최근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과 스테이지의 차이를 보면 문자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추가된 변경 사항이 스테이지로 추가되어 있는 것을 볼 수 있음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235CE9-3144-AB98-5BF0-753D032E67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71652"/>
            <a:ext cx="228600" cy="228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8F5EB0C-544F-CA92-28CA-6C88AEE1FB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863" y="2510099"/>
            <a:ext cx="7153275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668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reset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되돌아갈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커밋으로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되돌아가기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이게 시사하는 점이 무엇일까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세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커밋으로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soft reset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하는 것은 곧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네 번째 </a:t>
            </a:r>
            <a:r>
              <a:rPr lang="ko-KR" altLang="en-US" b="1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만들어진 그 순간만을 되돌린다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것을 의미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정확하게는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네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만들기 위해 파일을 수정하고 변경 사항을 스테이지에 추가한 순간으로 되돌아가는 것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soft reset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결과를 그림으로 표현하면 다음과 같음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51381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84FD0F2-DB37-8073-6A36-DBB89E79E4D1}"/>
              </a:ext>
            </a:extLst>
          </p:cNvPr>
          <p:cNvGrpSpPr/>
          <p:nvPr/>
        </p:nvGrpSpPr>
        <p:grpSpPr>
          <a:xfrm>
            <a:off x="597117" y="1580035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E9D8E220-14F2-4AAE-24DE-60D90ABFB257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7-8 | soft reset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의 결과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AC3904C5-471B-823B-B68B-B47CFC962F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71E44AA6-534A-E041-20AD-E7356D0AD5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905957"/>
            <a:ext cx="730567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822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reset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되돌아갈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커밋으로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되돌아가기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여기까지 이해했다면 다시 네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만들어 보자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0509DC-057B-2C5C-BE43-F2DE95B8E1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8" y="1980851"/>
            <a:ext cx="228600" cy="228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1D045EC-9910-0A6B-B4AF-45747FCB0B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60" y="2261838"/>
            <a:ext cx="7086600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436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reset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되돌아갈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커밋으로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되돌아가기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이번에는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mixed reset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실습해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mixed reset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스테이지에 추가하고 커밋한 사실을 되돌림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mixed reset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하는 명령은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reset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되돌아갈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reset--mixed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되돌아갈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아무 옵션 없이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reset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명령을 사용하면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mixedreset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가령 두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커밋으로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mixed reset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하는 명령은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reset --mixed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두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reset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두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96522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reset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되돌아갈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커밋으로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되돌아가기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git log --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oneline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명령으로 세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해시를 확인하고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mixed reset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명령인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gitreset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세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입력해 보자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5CE8B8-B142-F192-BF69-ED7CDA5BA7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64073"/>
            <a:ext cx="228600" cy="228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79286F-0837-110F-1322-D4AAA38EA2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49" y="2553969"/>
            <a:ext cx="711517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678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reset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되돌아갈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커밋으로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되돌아가기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reset HEAD^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reset HEAD~1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명령을 입력해도 무방함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1663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reset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되돌아갈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커밋으로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되돌아가기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git log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log --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oneline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목록을 확인해 보자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C55B8F-C638-7F85-4E27-60AFC8A98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80851"/>
            <a:ext cx="228600" cy="228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8EDB67-8B50-7B75-E0FA-BE9A83130C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287" y="2282244"/>
            <a:ext cx="71056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96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diff: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최근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작업 디렉터리 비교하기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diff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명령은 최근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현재 작업 디렉터리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현재 작업 내역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차이를 출력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명령은 보통 커밋한 이후로 작업 디렉터리에서 무엇을 수정했는지 확인하기 위해 사용</a:t>
            </a:r>
          </a:p>
        </p:txBody>
      </p:sp>
    </p:spTree>
    <p:extLst>
      <p:ext uri="{BB962C8B-B14F-4D97-AF65-F5344CB8AC3E}">
        <p14:creationId xmlns:p14="http://schemas.microsoft.com/office/powerpoint/2010/main" val="23447183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reset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되돌아갈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커밋으로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되돌아가기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열어보면 아직 문자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적혀 있는 걸 볼 수 있음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46FF8A-09FA-C7C3-71A5-EE5EC76AC1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89240"/>
            <a:ext cx="228600" cy="2286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9985BFE-AED5-185F-DB33-7A612307B432}"/>
              </a:ext>
            </a:extLst>
          </p:cNvPr>
          <p:cNvGrpSpPr/>
          <p:nvPr/>
        </p:nvGrpSpPr>
        <p:grpSpPr>
          <a:xfrm>
            <a:off x="597117" y="2318267"/>
            <a:ext cx="7776946" cy="278743"/>
            <a:chOff x="597117" y="3035043"/>
            <a:chExt cx="7776946" cy="278743"/>
          </a:xfrm>
        </p:grpSpPr>
        <p:sp>
          <p:nvSpPr>
            <p:cNvPr id="9" name="내용 개체 틀 2">
              <a:extLst>
                <a:ext uri="{FF2B5EF4-FFF2-40B4-BE49-F238E27FC236}">
                  <a16:creationId xmlns:a16="http://schemas.microsoft.com/office/drawing/2014/main" id="{904D708F-0ACF-E561-E276-3450AE7FC11F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7-9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아직 문자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D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가 적혀 있는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a.txt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2A403507-BFAA-CF22-F327-2628F02E88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A6408B0E-0984-F5DB-B376-74B060DFDC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03" y="2579136"/>
            <a:ext cx="60198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5231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reset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되돌아갈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커밋으로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되돌아가기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git status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명령을 입력하여 작업 디렉터리를 확인해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Changes not staged for commit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항목에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보임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파일이 변경만 됐을 뿐 아직 스테이지에 추가되지는 않았음을 의미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418E05-7E0D-184E-37F1-FDB456C420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87666"/>
            <a:ext cx="228600" cy="228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D0049BE-A481-67FC-A00C-B1D6B7E504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49" y="2930622"/>
            <a:ext cx="70866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990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reset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되돌아갈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커밋으로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되돌아가기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mixed reset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커밋한 사실과 스테이지에 추가한 사실만을 되돌릴 뿐 파일을 수정한 내역까지 되돌리지는 않는 방식임을 알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결과를 그림으로 표현하면 다음과 같음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3721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0064405-CF51-92F6-2908-2C413EB43C0E}"/>
              </a:ext>
            </a:extLst>
          </p:cNvPr>
          <p:cNvGrpSpPr/>
          <p:nvPr/>
        </p:nvGrpSpPr>
        <p:grpSpPr>
          <a:xfrm>
            <a:off x="597117" y="1580035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AFB7D759-2E54-A192-3220-8DE8BCA114FB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7-10 | mixed reset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의 결과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CFB2673D-EF76-4D7D-A378-A588AD4723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9B270034-1980-7934-9128-3F714F00E3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1841745"/>
            <a:ext cx="729615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7958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reset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되돌아갈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커밋으로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되돌아가기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확인을 마쳤다면 다시 네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만들어 보자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50968B-16C5-D36E-7D25-F664385436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80851"/>
            <a:ext cx="228600" cy="228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22F077D-8266-8460-DD31-E4BF18E9D5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49" y="2269091"/>
            <a:ext cx="709612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1652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reset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되돌아갈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커밋으로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되돌아가기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마지막으로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hard reset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실습해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hard reset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파일을 수정했던 사실까지 완전하게 되돌리는 방식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가령 세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커밋으로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hard reset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하면 네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만들기 위해 파일을 수정하고 스테이지에 추가하고 커밋한 사실 모두가 사라지게 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hard reset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하는 명령은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reset --hard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되돌아갈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세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커밋으로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hard reset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하는 명령은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reset --hard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세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직접 확인해 보자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49517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reset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되돌아갈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커밋으로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되돌아가기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세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해시를 확인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2A6632-E66F-899E-945A-BBAC6E42D1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49" y="1972462"/>
            <a:ext cx="228600" cy="228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F654DE8-1639-41B3-0542-B5B3849FC6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46" y="2267277"/>
            <a:ext cx="7115175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845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reset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되돌아갈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커밋으로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되돌아가기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reset --hard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세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명령을 입력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58C083-FE58-6F69-096B-0C97798BCB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636" y="1972329"/>
            <a:ext cx="228600" cy="228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8E8DD9D-6092-7E99-0CAC-EF9A7A659A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080" y="2260964"/>
            <a:ext cx="708660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2085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reset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되돌아갈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커밋으로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되돌아가기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reset --hard HEAD^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reset --hard HEAD~1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명령을 입력해도 무방함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74346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reset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되돌아갈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커밋으로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되돌아가기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git log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log --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oneline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목록을 확인해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네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사라졌음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B32CB4-9E15-0453-E229-687E23E703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8" y="1989240"/>
            <a:ext cx="228600" cy="228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E1DBEA-3ACB-D7DD-87E9-9D2DC9BE4E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60" y="2578983"/>
            <a:ext cx="709612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30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diff: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최근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작업 디렉터리 비교하기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깃 저장소에 다음과 같이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쌓여 있다고 가정해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첫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(first commit)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문자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저장된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파일을 생성한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두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(second commit)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파일에 문자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추가한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세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(third commit)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파일에 문자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추가한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endParaRPr lang="ko-KR" altLang="en-US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A49D6C-5E16-611B-59AD-F06D5D7797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12" y="3241602"/>
            <a:ext cx="708660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7335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reset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되돌아갈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커밋으로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되돌아가기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열어 확인해도 네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내용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(D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추가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사라졌음을 알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hard reset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통해 세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커밋으로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완전하게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리셋된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셈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A8E2F7-4024-11A2-6036-2393CA2B01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80851"/>
            <a:ext cx="228600" cy="2286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20B5D8C-FF99-C2A3-4DB3-02D5E657ECFA}"/>
              </a:ext>
            </a:extLst>
          </p:cNvPr>
          <p:cNvGrpSpPr/>
          <p:nvPr/>
        </p:nvGrpSpPr>
        <p:grpSpPr>
          <a:xfrm>
            <a:off x="597117" y="2628660"/>
            <a:ext cx="7776946" cy="278743"/>
            <a:chOff x="597117" y="3035043"/>
            <a:chExt cx="7776946" cy="278743"/>
          </a:xfrm>
        </p:grpSpPr>
        <p:sp>
          <p:nvSpPr>
            <p:cNvPr id="9" name="내용 개체 틀 2">
              <a:extLst>
                <a:ext uri="{FF2B5EF4-FFF2-40B4-BE49-F238E27FC236}">
                  <a16:creationId xmlns:a16="http://schemas.microsoft.com/office/drawing/2014/main" id="{0A9BF9FE-3B06-48F6-F4B3-8583F9B90E23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7-11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세 번째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커밋으로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완전히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리셋된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a.txt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파일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6DC53899-4CA0-A90A-7FFD-9796B5ACAC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323D48EA-B1FD-3335-8B99-24FB3C9D38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39" y="2916639"/>
            <a:ext cx="576262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386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BCDAC6E-6978-CB90-C7CC-CF496EC98E7D}"/>
              </a:ext>
            </a:extLst>
          </p:cNvPr>
          <p:cNvGrpSpPr/>
          <p:nvPr/>
        </p:nvGrpSpPr>
        <p:grpSpPr>
          <a:xfrm>
            <a:off x="597117" y="1580035"/>
            <a:ext cx="7776946" cy="278743"/>
            <a:chOff x="597117" y="3035043"/>
            <a:chExt cx="7776946" cy="278743"/>
          </a:xfrm>
        </p:grpSpPr>
        <p:sp>
          <p:nvSpPr>
            <p:cNvPr id="3" name="내용 개체 틀 2">
              <a:extLst>
                <a:ext uri="{FF2B5EF4-FFF2-40B4-BE49-F238E27FC236}">
                  <a16:creationId xmlns:a16="http://schemas.microsoft.com/office/drawing/2014/main" id="{909592EB-00B8-52EC-9467-43990C20A7F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7-12 | hard reset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의 결과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F4CF2868-6CBA-C867-05FF-017E306467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99ACA0F0-8AF3-7A37-F6C9-DE3B6D5F8B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39" y="1905957"/>
            <a:ext cx="7334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816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revert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취소할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취소된 새로운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reset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특정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커밋으로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되돌아가는 방식이라면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revert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해당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취소한 새로운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추가하는 방식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revert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취소할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명령을 사용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참고로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여기서 주의해야 할 점이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reset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뒤에 되돌아갈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명시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반면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revert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뒤에 취소할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명시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가령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reset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두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두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커밋으로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돌아가는 명령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반면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revert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두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두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취소한 새로운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추가하는 명령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79843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revert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취소할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취소된 새로운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log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log --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oneline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명령으로 현재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조회해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현재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세 개 쌓여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64E74E-7D54-FC16-97E2-5E8752C95C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8" y="1989240"/>
            <a:ext cx="228600" cy="228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F31331-5AFB-570D-80DE-F25E10EAB2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24" y="2579136"/>
            <a:ext cx="711517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087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revert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취소할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취소된 새로운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여기서 세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되돌린 새로운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만들어 보겠음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revert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세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명령을 입력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2970DD-6694-178E-029F-1280280FED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91597"/>
            <a:ext cx="228600" cy="228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BD72AC-36C2-1420-9E39-B4752E972E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287" y="2640389"/>
            <a:ext cx="710565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2416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revert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취소할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취소된 새로운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revert HEAD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명령을 입력해도 무방함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17640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revert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취소할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취소된 새로운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git commit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명령을 입력했을 때처럼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Vim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창이 나타남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revert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기존의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취소한 새로운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만드는 명령이기 때문에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메시지를 작성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지금 보이는 메시지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 하단의 박스는 기본으로 작성된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9C0546-E764-495C-DD8C-E6F2AB0A9A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38" y="1980851"/>
            <a:ext cx="228600" cy="2286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9EB1BB2-37A6-6A1C-2B70-DDB40D80F8E3}"/>
              </a:ext>
            </a:extLst>
          </p:cNvPr>
          <p:cNvGrpSpPr/>
          <p:nvPr/>
        </p:nvGrpSpPr>
        <p:grpSpPr>
          <a:xfrm>
            <a:off x="597117" y="2955831"/>
            <a:ext cx="7776946" cy="278743"/>
            <a:chOff x="597117" y="3035043"/>
            <a:chExt cx="7776946" cy="278743"/>
          </a:xfrm>
        </p:grpSpPr>
        <p:sp>
          <p:nvSpPr>
            <p:cNvPr id="7" name="내용 개체 틀 2">
              <a:extLst>
                <a:ext uri="{FF2B5EF4-FFF2-40B4-BE49-F238E27FC236}">
                  <a16:creationId xmlns:a16="http://schemas.microsoft.com/office/drawing/2014/main" id="{0C18A33B-DB06-A54D-5CD3-7CF7E23E01FC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7-13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기본으로 작성된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메시지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FFA2106C-F702-B416-0B3D-1B288EB8E6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20D0C3E1-6369-DD56-6465-62213F6516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50" y="3222158"/>
            <a:ext cx="562927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784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revert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취소할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취소된 새로운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필자는 기본으로 작성된 메시지를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메시지로 삼겠음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wq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입력 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Enter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누름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9EB1BB2-37A6-6A1C-2B70-DDB40D80F8E3}"/>
              </a:ext>
            </a:extLst>
          </p:cNvPr>
          <p:cNvGrpSpPr/>
          <p:nvPr/>
        </p:nvGrpSpPr>
        <p:grpSpPr>
          <a:xfrm>
            <a:off x="597117" y="2637049"/>
            <a:ext cx="7776946" cy="278743"/>
            <a:chOff x="597117" y="3035043"/>
            <a:chExt cx="7776946" cy="278743"/>
          </a:xfrm>
        </p:grpSpPr>
        <p:sp>
          <p:nvSpPr>
            <p:cNvPr id="7" name="내용 개체 틀 2">
              <a:extLst>
                <a:ext uri="{FF2B5EF4-FFF2-40B4-BE49-F238E27FC236}">
                  <a16:creationId xmlns:a16="http://schemas.microsoft.com/office/drawing/2014/main" id="{0C18A33B-DB06-A54D-5CD3-7CF7E23E01FC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7-14 |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메시지 저장 후 닫기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FFA2106C-F702-B416-0B3D-1B288EB8E6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3D0842A0-476C-2020-CAE2-23FC1D6BC0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67906"/>
            <a:ext cx="228600" cy="228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72F70F6-0C5E-3C5C-15B3-CB0C528587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35" y="2892586"/>
            <a:ext cx="677227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914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revert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취소할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취소된 새로운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새로운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성공적으로 만들어졌다면 표시되는 화면은 다음과 같음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DED23B-4A75-4ADA-51C4-A7A2AC0E90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994" y="1973149"/>
            <a:ext cx="228600" cy="228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95E3C6F-669D-5F8B-C01B-043290BD3D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60" y="2226916"/>
            <a:ext cx="71247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4333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revert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취소할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취소된 새로운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자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열어보겠음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세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취소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4A231C-41E8-4230-B72E-D16649DBF7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73149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5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diff: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최근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작업 디렉터리 비교하기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F14D23-E29F-68F1-D104-B72FD35384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62" y="1968005"/>
            <a:ext cx="70485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659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9EB1BB2-37A6-6A1C-2B70-DDB40D80F8E3}"/>
              </a:ext>
            </a:extLst>
          </p:cNvPr>
          <p:cNvGrpSpPr/>
          <p:nvPr/>
        </p:nvGrpSpPr>
        <p:grpSpPr>
          <a:xfrm>
            <a:off x="597117" y="1588424"/>
            <a:ext cx="7776946" cy="278743"/>
            <a:chOff x="597117" y="3035043"/>
            <a:chExt cx="7776946" cy="278743"/>
          </a:xfrm>
        </p:grpSpPr>
        <p:sp>
          <p:nvSpPr>
            <p:cNvPr id="7" name="내용 개체 틀 2">
              <a:extLst>
                <a:ext uri="{FF2B5EF4-FFF2-40B4-BE49-F238E27FC236}">
                  <a16:creationId xmlns:a16="http://schemas.microsoft.com/office/drawing/2014/main" id="{0C18A33B-DB06-A54D-5CD3-7CF7E23E01FC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7-15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세 번째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커밋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revert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된 결과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FFA2106C-F702-B416-0B3D-1B288EB8E6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2BD130B-F349-FE99-22AE-83A70794DA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72" y="1897568"/>
            <a:ext cx="577215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598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revert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취소할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취소된 새로운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log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내역을 살펴보자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Revert "third commit"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이라는 새로운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추가된 것을 볼 수 있음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94C8C0-1E86-D2CE-C5F3-8952C9B3F9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72462"/>
            <a:ext cx="228600" cy="228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4B88250-A0FA-AF50-1065-78ED190105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49" y="2604390"/>
            <a:ext cx="709612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4149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revert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취소할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취소된 새로운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36D6BE-8811-2EB0-4DC0-7961CDFD08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23" y="1937332"/>
            <a:ext cx="7162800" cy="1943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8A778A-FAF6-2752-A8C5-B15258E87B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73" y="3880432"/>
            <a:ext cx="710565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759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revert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취소할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취소된 새로운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B45FDB-DD1D-5FC8-2134-216576969B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48" y="1936459"/>
            <a:ext cx="714375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1118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7.2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되돌리기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revert 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취소할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취소된 새로운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만들기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추가된 새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기존의 세 번째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작업 내역을 뒤로 돌리는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다음과 같이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diff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명령으로도 확인할 수 있음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B7A62-EC2D-302A-BB3D-D6902336A0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80851"/>
            <a:ext cx="228600" cy="228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BFA1503-3C5B-3AD1-AEAD-496B91CA3F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929" y="2562358"/>
            <a:ext cx="712470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632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임시 저장하기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stash: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변경 사항 임시 저장하기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명령은 기본적으로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tracked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상태의 파일에 대해서만 사용할 수 있기 때문에 우선 버전 하나를 만들어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저장된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만들어 보자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DF830E-8532-32E7-F13E-B6BC6CB03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256808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706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임시 저장하기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5E81B72-68B6-CBFF-C2CC-263A96BC4BE8}"/>
              </a:ext>
            </a:extLst>
          </p:cNvPr>
          <p:cNvGrpSpPr/>
          <p:nvPr/>
        </p:nvGrpSpPr>
        <p:grpSpPr>
          <a:xfrm>
            <a:off x="597117" y="1580035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392D45B4-99A2-7955-778A-C6419587AB91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7-16 | a.txt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파일 만들기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73727C0C-8618-F013-60D2-A0C6C6C707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FA7CA63-217F-C91B-A78E-69869027B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1" y="1855368"/>
            <a:ext cx="601027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142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임시 저장하기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stash: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변경 사항 임시 저장하기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이를 스테이지에 추가하고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first commit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이라고 하겠음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61ADF0-D240-E0BC-62E9-ADD86E308F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64073"/>
            <a:ext cx="228600" cy="228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B3F22E6-5EF6-8805-7528-E03DE3E5E9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88" y="2579136"/>
            <a:ext cx="713422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797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임시 저장하기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stash: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변경 사항 임시 저장하기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파일에 문자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추가해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수정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7C02C6-C6BC-6F80-C0F5-2E35CF423E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72462"/>
            <a:ext cx="228600" cy="2286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D4573AB-A237-7FE0-952A-445732AAE230}"/>
              </a:ext>
            </a:extLst>
          </p:cNvPr>
          <p:cNvGrpSpPr/>
          <p:nvPr/>
        </p:nvGrpSpPr>
        <p:grpSpPr>
          <a:xfrm>
            <a:off x="597117" y="2293100"/>
            <a:ext cx="7776946" cy="278743"/>
            <a:chOff x="597117" y="3035043"/>
            <a:chExt cx="7776946" cy="278743"/>
          </a:xfrm>
        </p:grpSpPr>
        <p:sp>
          <p:nvSpPr>
            <p:cNvPr id="9" name="내용 개체 틀 2">
              <a:extLst>
                <a:ext uri="{FF2B5EF4-FFF2-40B4-BE49-F238E27FC236}">
                  <a16:creationId xmlns:a16="http://schemas.microsoft.com/office/drawing/2014/main" id="{E92E7C75-C2F5-E0ED-1F16-1DDBF2FEDD51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7-17 | a.txt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파일에 문자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B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추가하기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7233B5F1-17AB-926D-3C59-607120C8A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556DE078-554A-700D-D9FB-63CFC606BE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35" y="2542844"/>
            <a:ext cx="601980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2847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임시 저장하기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stash: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변경 사항 임시 저장하기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이제 이 수정 내역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 문자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추가한 작업을 임시 저장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stash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단순히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stash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명령을 입력해도 작업이 임시 저장되지만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git stash -m "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메시지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"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stash --message "&lt;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메시지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&gt;"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명령으로 간단한 메시지와 함께 임시 저장할 수도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이는 임시 저장할 작업에 간단한 메모를 붙여 놓는 것과 같음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F1938E-E3AF-39B7-6D77-42888F773A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87666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610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diff: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최근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작업 디렉터리 비교하기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현재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파일의 상태는 다음과 같음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74C1EEF-52FB-2D5A-FE99-D42C6BF067D8}"/>
              </a:ext>
            </a:extLst>
          </p:cNvPr>
          <p:cNvGrpSpPr/>
          <p:nvPr/>
        </p:nvGrpSpPr>
        <p:grpSpPr>
          <a:xfrm>
            <a:off x="597117" y="2309878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79D3AFDC-F183-678F-5E59-C248BC1A2D1A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7-1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현재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a.txt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파일의 상태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29E47D00-401E-F8A2-A848-89EC64A33D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24034D88-D2D7-153F-A98A-B04BFF1A8A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24" y="2602244"/>
            <a:ext cx="604837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8756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임시 저장하기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stash: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변경 사항 임시 저장하기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가령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add B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간단한 메시지와 함께 현재 수정 내역을 임시 저장해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stash -m "add B"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명령을 입력하면 됨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0E3443-E974-F256-71E4-105C7573FA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76" y="2581101"/>
            <a:ext cx="710565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2996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임시 저장하기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stash: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변경 사항 임시 저장하기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이제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다시 열어보자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방금 수정했던 내용은 온데간데없고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첫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만든 상태로 돌아간 것을 알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추가한 수정 사항이 임시 저장된 것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782020-F1D7-D0B5-EF44-F8D97E21D0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76634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154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임시 저장하기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0A007C6-77E7-1E81-80BD-7DB300916FCD}"/>
              </a:ext>
            </a:extLst>
          </p:cNvPr>
          <p:cNvGrpSpPr/>
          <p:nvPr/>
        </p:nvGrpSpPr>
        <p:grpSpPr>
          <a:xfrm>
            <a:off x="597117" y="1580035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5DDF4759-BE30-7C4E-785C-5B07FDE262B2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7-18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변경 사항을 임시 저장한 결과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E990F1F8-478B-ED34-F9F2-64BA5B667E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BD28A968-1D42-DBD7-E17E-81D38EEC80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1" y="1872401"/>
            <a:ext cx="600075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775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임시 저장하기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stash: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변경 사항 임시 저장하기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한 번 더 실습해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이번에는 다음과 같이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파일에 문자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추가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EFB4FD-CD0B-A069-F81E-68D32EE437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72462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182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임시 저장하기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0A007C6-77E7-1E81-80BD-7DB300916FCD}"/>
              </a:ext>
            </a:extLst>
          </p:cNvPr>
          <p:cNvGrpSpPr/>
          <p:nvPr/>
        </p:nvGrpSpPr>
        <p:grpSpPr>
          <a:xfrm>
            <a:off x="597117" y="1580035"/>
            <a:ext cx="7776946" cy="278743"/>
            <a:chOff x="597117" y="3035043"/>
            <a:chExt cx="7776946" cy="278743"/>
          </a:xfrm>
        </p:grpSpPr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5DDF4759-BE30-7C4E-785C-5B07FDE262B2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7-19 | a.txt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파일에 문자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C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추가하기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E990F1F8-478B-ED34-F9F2-64BA5B667E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C19B38E-C1A2-14B2-E1D3-5E9584B6F5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61" y="1880790"/>
            <a:ext cx="601980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743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임시 저장하기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stash: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변경 사항 임시 저장하기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이 작업도 임시 저장해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이번에는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add C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라는 메시지와 함께 작업을 임시 저장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stash -m "add C"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9A8818-4DCE-7EFB-9A0F-89639D5478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80851"/>
            <a:ext cx="228600" cy="228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25E5181-335A-485B-7AF0-D9D6666DA4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65" y="2936846"/>
            <a:ext cx="71056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454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임시 저장하기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stash: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변경 사항 임시 저장하기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다시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파일로 돌아와 작업한 내역이 사라진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임시 저장된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것을 확인해 보자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372293-A8E2-6A04-2D6F-4E23CDB378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72462"/>
            <a:ext cx="228600" cy="2286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1E65025-0B2C-42C2-DA09-2A9E1EA06C81}"/>
              </a:ext>
            </a:extLst>
          </p:cNvPr>
          <p:cNvGrpSpPr/>
          <p:nvPr/>
        </p:nvGrpSpPr>
        <p:grpSpPr>
          <a:xfrm>
            <a:off x="597117" y="2293100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E67EC356-285F-CF65-B992-39A17D198AB5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7-20 |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변경 사항을 임시 저장한 결과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6EB9E8FB-C598-4AF8-90A6-460CBF9422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77E464D5-472A-20F1-E891-B23D286CEE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46" y="2551910"/>
            <a:ext cx="601027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7178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임시 저장하기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stash list: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임시 저장된 작업 내역 조회하기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앞 절에서 두 개의 작업을 임시 저장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임시 저장된 작업을 조회해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작업 목록을 조회하는 명령은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stash list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직접 입력해 보자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8317ED-9196-C86C-48B6-DC07AED4D7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49" y="3259299"/>
            <a:ext cx="709612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911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임시 저장하기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stash list: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임시 저장된 작업 내역 조회하기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임시 저장한 항목이 두 개 나옴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하나는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stash@{0}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또 다른 하나는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stash@{1}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임시 저장된 항목에 붙는 번호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0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과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같은 번호는 최근에 저장된 작업일수록 숫자가 작음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만일 또 다른 작업을 임시 저장하면 문자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추가한 변경 사항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(add C)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stash@{1}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되고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추가한 변경 사항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(add B)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stash@{2}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됨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61484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임시 저장하기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stash list: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임시 저장된 작업 내역 조회하기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-m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이나 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--message 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옵션을 사용하지 않았다면</a:t>
            </a:r>
            <a:r>
              <a:rPr lang="en-US" altLang="ko-KR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앞서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stash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명령으로 작업을 임시 저장할 때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-m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--message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옵션으로 간단한 메시지를 함께 저장했던 것을 기억하나요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만일 아무런 메시지도 작성하지 않은 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stash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명령을 입력했다면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stash list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결과는 다음과 같음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WIP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Work In Progress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준말이고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1ab66e8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만들어진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first commit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만들어졌던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메시지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B8A836-A53D-8A23-8BAF-8FB69A144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15" y="3498428"/>
            <a:ext cx="659130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74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7.1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버전 비교하기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diff: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최근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커밋과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작업 디렉터리 비교하기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파일에 다음과 같이 마지막 줄에 문자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추가한 뒤 저장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106D15-9D93-DF25-42C6-EB6B80B4B5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89240"/>
            <a:ext cx="228600" cy="2286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87175170-E23C-41C9-7272-D076DF97FFA5}"/>
              </a:ext>
            </a:extLst>
          </p:cNvPr>
          <p:cNvGrpSpPr/>
          <p:nvPr/>
        </p:nvGrpSpPr>
        <p:grpSpPr>
          <a:xfrm>
            <a:off x="597117" y="2309878"/>
            <a:ext cx="7776946" cy="278743"/>
            <a:chOff x="597117" y="3035043"/>
            <a:chExt cx="7776946" cy="278743"/>
          </a:xfrm>
        </p:grpSpPr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id="{13970CA2-987B-9EB2-04ED-FA02F3D8628C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7-2 | a.txt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파일에 문자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D 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추가하기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419A92F0-1046-876A-132B-1BDEF3CF61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2E980A71-25B8-283A-35A6-59AE556D1B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25" y="2574568"/>
            <a:ext cx="60293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72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임시 저장하기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stash apply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임시 저장된 작업 적용하기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스태시에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임시 저장된 작업을 적용해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임시 저장된 작업을 작업 디렉터리에 적용하는 명령은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stash apply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가령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stash@{0}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적용하는 명령은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stash apply stash@{0}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stash@{1}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적용하는 명령은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stash apply stash@{1}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033144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임시 저장하기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stash apply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임시 저장된 작업 적용하기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이름을 명시하지 않고 그냥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stash apply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명령을 입력할 경우 최근에 임시 저장한 항목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즉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stash@{0}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적용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직접 실습해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git stash list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명령으로 현재 임시 저장된 작업을 확인해 보자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A5E370-7CBE-5575-CF84-0FEE8B46EA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2928807"/>
            <a:ext cx="228600" cy="228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B2AB4D-0AE9-1599-14BE-36F4FEC9B0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15" y="3207829"/>
            <a:ext cx="714375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888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임시 저장하기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stash apply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임시 저장된 작업 적용하기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이제 임시 저장된 변경 사항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stash@{0}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적용해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stash apply stash@{0}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입력해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파일이 수정됐다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(modified)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고 나옴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20D7B8-BA60-B14E-1527-5F824B3FED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7" y="1964073"/>
            <a:ext cx="228600" cy="228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03768D-3E71-AA06-9D6C-B772B6DC7F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76" y="2939405"/>
            <a:ext cx="710565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7897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임시 저장하기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stash apply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임시 저장된 작업 적용하기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파일을 확인해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a.txt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파일에 문자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추가했던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stash@{0}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변경 사항이 적용된 것을 볼 수 있음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9625BF-877E-FAA0-9B0E-2E23A7CEFD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16" y="1972462"/>
            <a:ext cx="228600" cy="2286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EB5A224D-B45F-CA51-3030-0628F5953C19}"/>
              </a:ext>
            </a:extLst>
          </p:cNvPr>
          <p:cNvGrpSpPr/>
          <p:nvPr/>
        </p:nvGrpSpPr>
        <p:grpSpPr>
          <a:xfrm>
            <a:off x="597117" y="2637049"/>
            <a:ext cx="7776946" cy="278743"/>
            <a:chOff x="597117" y="3035043"/>
            <a:chExt cx="7776946" cy="278743"/>
          </a:xfrm>
        </p:grpSpPr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id="{917CF8BD-49F2-81D7-A1B0-2FFB57DC0329}"/>
                </a:ext>
              </a:extLst>
            </p:cNvPr>
            <p:cNvSpPr txBox="1">
              <a:spLocks/>
            </p:cNvSpPr>
            <p:nvPr/>
          </p:nvSpPr>
          <p:spPr>
            <a:xfrm>
              <a:off x="769939" y="3035043"/>
              <a:ext cx="7604124" cy="27874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225425" lvl="0" indent="-225425" defTabSz="457200">
                <a:lnSpc>
                  <a:spcPct val="110000"/>
                </a:lnSpc>
                <a:spcBef>
                  <a:spcPts val="600"/>
                </a:spcBef>
              </a:pP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그림 </a:t>
              </a:r>
              <a:r>
                <a:rPr lang="en-US" altLang="ko-KR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7-21 | </a:t>
              </a:r>
              <a:r>
                <a:rPr lang="ko-KR" altLang="en-US" sz="1200" b="1" dirty="0" err="1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스태시가</a:t>
              </a:r>
              <a:r>
                <a:rPr lang="ko-KR" altLang="en-US" sz="1200" b="1" dirty="0">
                  <a:solidFill>
                    <a:srgbClr val="504B4B"/>
                  </a:solidFill>
                  <a:latin typeface="KoPub돋움체_Pro Medium" pitchFamily="18" charset="-127"/>
                  <a:ea typeface="KoPub돋움체_Pro Medium" pitchFamily="18" charset="-127"/>
                </a:rPr>
                <a:t> 적용된 결과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04B4B"/>
                </a:solidFill>
                <a:effectLst/>
                <a:uLnTx/>
                <a:uFillTx/>
                <a:latin typeface="KoPub돋움체_Pro Medium" pitchFamily="18" charset="-127"/>
                <a:ea typeface="KoPub돋움체_Pro Medium" pitchFamily="18" charset="-127"/>
              </a:endParaRPr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E869D641-A797-9F0B-A532-D47AC61996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117" y="3082222"/>
              <a:ext cx="200025" cy="180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31CE703E-99D6-E5B7-68E0-508061DB49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17" y="2925583"/>
            <a:ext cx="600075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5350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임시 저장하기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stash drop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임시 저장된 작업 삭제하기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내의 임시 저장된 작업을 지우는 명령은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stash drop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가령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stash@{0}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삭제하는 명령은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stash drop stash@{0}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또한 직접 실습해 보자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967171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임시 저장하기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stash drop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임시 저장된 작업 삭제하기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현재 임시 저장된 항목을 확인해 보자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1B4822-0E05-26B8-3ACD-4806C441C9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72462"/>
            <a:ext cx="228600" cy="228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44ABB7-2004-C0E5-8DE4-D1688CF050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151" y="2249299"/>
            <a:ext cx="712470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5668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임시 저장하기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stash drop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임시 저장된 작업 삭제하기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stash@{0}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스태시에서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삭제해 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stash drop stash@{0}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2C01D3-A145-90A3-89A4-220BE4FC49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652" y="1971129"/>
            <a:ext cx="228600" cy="228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8A01ED3-0B53-32B4-81DF-6A2F5137E7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96" y="2561025"/>
            <a:ext cx="709612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82899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임시 저장하기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stash drop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임시 저장된 작업 삭제하기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   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stash drop stash@{0}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명령으로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스태시를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삭제하면 기존에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stash@{0}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였던 작업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(add C)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목록에서 삭제되고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stash@{1}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이었던 작업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(add B)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stash@{0}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3BC7A9-E4D6-5C26-8711-4468482BFF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05" y="1972462"/>
            <a:ext cx="228600" cy="228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E559A47-BD91-D987-3080-BD5E6EAB94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65" y="2509927"/>
            <a:ext cx="710565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20248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임시 저장하기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stash drop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임시 저장된 작업 삭제하기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참고로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stash clear</a:t>
            </a:r>
            <a:r>
              <a:rPr lang="ko-KR" altLang="en-US" b="1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임시 저장된 작업을 전부 삭제하는 명령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670888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C7AE76-4315-4A3A-9D86-8494A3CA2126}"/>
              </a:ext>
            </a:extLst>
          </p:cNvPr>
          <p:cNvSpPr txBox="1">
            <a:spLocks/>
          </p:cNvSpPr>
          <p:nvPr/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KoPub돋움체_Pro Medium" pitchFamily="18" charset="-127"/>
                <a:ea typeface="KoPub돋움체_Pro Medium" pitchFamily="18" charset="-127"/>
              </a:rPr>
              <a:t>7.3 </a:t>
            </a:r>
            <a:r>
              <a:rPr lang="ko-KR" altLang="en-US" dirty="0">
                <a:latin typeface="KoPub돋움체_Pro Medium" pitchFamily="18" charset="-127"/>
                <a:ea typeface="KoPub돋움체_Pro Medium" pitchFamily="18" charset="-127"/>
              </a:rPr>
              <a:t>작업 임시 저장하기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C6F4173-0DCC-41A8-84EA-09ED7DAD9E08}"/>
              </a:ext>
            </a:extLst>
          </p:cNvPr>
          <p:cNvSpPr txBox="1">
            <a:spLocks/>
          </p:cNvSpPr>
          <p:nvPr/>
        </p:nvSpPr>
        <p:spPr>
          <a:xfrm>
            <a:off x="504258" y="1537849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stash drop &lt;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스태시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&gt;: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임시 저장된 작업 삭제하기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git stash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명령에는 이외에도 여러 유용한 명령들이 있지만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앞에서 배운 네 가지만 알고 있어도 무리 없이 작업을 임시 저장하고 적용할 수 있음</a:t>
            </a:r>
            <a:endParaRPr lang="en-US" altLang="ko-KR" b="1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5899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3706</TotalTime>
  <Words>5808</Words>
  <Application>Microsoft Office PowerPoint</Application>
  <PresentationFormat>화면 슬라이드 쇼(4:3)</PresentationFormat>
  <Paragraphs>713</Paragraphs>
  <Slides>185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185</vt:i4>
      </vt:variant>
    </vt:vector>
  </HeadingPairs>
  <TitlesOfParts>
    <vt:vector size="192" baseType="lpstr">
      <vt:lpstr>KoPub돋움체_Pro Bold</vt:lpstr>
      <vt:lpstr>KoPub돋움체_Pro Light</vt:lpstr>
      <vt:lpstr>KoPub돋움체_Pro Medium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gilbut</dc:creator>
  <cp:lastModifiedBy>USER</cp:lastModifiedBy>
  <cp:revision>541</cp:revision>
  <dcterms:created xsi:type="dcterms:W3CDTF">2022-07-24T23:33:52Z</dcterms:created>
  <dcterms:modified xsi:type="dcterms:W3CDTF">2022-08-08T05:47:07Z</dcterms:modified>
</cp:coreProperties>
</file>